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3716000" cx="24377650"/>
  <p:notesSz cx="6858000" cy="9144000"/>
  <p:embeddedFontLst>
    <p:embeddedFont>
      <p:font typeface="Roboto Black"/>
      <p:bold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ABA0B3-0A0E-4B1F-A107-7EA32FF92EF8}">
  <a:tblStyle styleId="{88ABA0B3-0A0E-4B1F-A107-7EA32FF92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LatoLight-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bold.fntdata"/><Relationship Id="rId13" Type="http://schemas.openxmlformats.org/officeDocument/2006/relationships/slide" Target="slides/slide7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41157c8aa_2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41157c8a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141157c8aa_2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41157c8aa_0_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41157c8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62" name="Google Shape;62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6" name="Google Shape;66;p14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68" name="Google Shape;68;p14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69" name="Google Shape;69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72" name="Google Shape;72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4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76" name="Google Shape;76;p14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77" name="Google Shape;77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lnSpcReduction="10000"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5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4" name="Google Shape;94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100" name="Google Shape;100;p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2" name="Google Shape;102;p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104" name="Google Shape;104;p1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88825" y="-333"/>
            <a:ext cx="121887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13168570" y="1930867"/>
            <a:ext cx="10229400" cy="98535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4294967295"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Aman, Ariadne, Brandon, Gabriel, Garin, Shahar</a:t>
            </a:r>
            <a:endParaRPr sz="502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</a:t>
            </a:r>
            <a:r>
              <a:rPr lang="en-US">
                <a:solidFill>
                  <a:schemeClr val="lt1"/>
                </a:solidFill>
              </a:rPr>
              <a:t>Privilege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Escalation</a:t>
            </a:r>
            <a:r>
              <a:rPr lang="en-US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27"/>
          <p:cNvSpPr txBox="1"/>
          <p:nvPr>
            <p:ph idx="3" type="body"/>
          </p:nvPr>
        </p:nvSpPr>
        <p:spPr>
          <a:xfrm>
            <a:off x="717350" y="1736700"/>
            <a:ext cx="22942800" cy="11347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We exploited the vulnerability by using Python</a:t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This exploit achieved root access to the target machine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6573563" y="8386600"/>
            <a:ext cx="10756875" cy="24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01" name="Google Shape;201;p2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-32716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 Port Scanning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29"/>
          <p:cNvSpPr txBox="1"/>
          <p:nvPr>
            <p:ph idx="3" type="body"/>
          </p:nvPr>
        </p:nvSpPr>
        <p:spPr>
          <a:xfrm>
            <a:off x="31625" y="1756425"/>
            <a:ext cx="16018500" cy="13557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  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HTTP Request Size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metrics do they measure?</a:t>
            </a:r>
            <a:r>
              <a:rPr lang="en-US" sz="3600">
                <a:solidFill>
                  <a:schemeClr val="dk1"/>
                </a:solidFill>
              </a:rPr>
              <a:t>  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Packetbeat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thresholds do they fire at?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&gt;</a:t>
            </a:r>
            <a:r>
              <a:rPr lang="en-US" sz="3600">
                <a:solidFill>
                  <a:srgbClr val="FF0000"/>
                </a:solidFill>
              </a:rPr>
              <a:t>3500 in 1 minute</a:t>
            </a:r>
            <a:br>
              <a:rPr lang="en-US" sz="3600">
                <a:solidFill>
                  <a:srgbClr val="FF0000"/>
                </a:solidFill>
              </a:rPr>
            </a:b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endParaRPr sz="3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nmap -sS 192.168.1.110</a:t>
            </a:r>
            <a:br>
              <a:rPr lang="en-US" sz="3600">
                <a:solidFill>
                  <a:srgbClr val="FF0000"/>
                </a:solidFill>
              </a:rPr>
            </a:br>
            <a:endParaRPr sz="3600">
              <a:solidFill>
                <a:srgbClr val="FF0000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 </a:t>
            </a:r>
            <a:endParaRPr sz="3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nmap -sS -A 192.168.1.110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 amt="71000"/>
          </a:blip>
          <a:srcRect b="0" l="0" r="0" t="999"/>
          <a:stretch/>
        </p:blipFill>
        <p:spPr>
          <a:xfrm>
            <a:off x="14420075" y="2148600"/>
            <a:ext cx="9814825" cy="94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 Enumerating WordPress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0"/>
          <p:cNvSpPr txBox="1"/>
          <p:nvPr>
            <p:ph idx="3" type="body"/>
          </p:nvPr>
        </p:nvSpPr>
        <p:spPr>
          <a:xfrm>
            <a:off x="0" y="1582350"/>
            <a:ext cx="16037700" cy="11477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Excessive HTTP Errors &amp; HTTP Request Size monitoring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metrics do they measure?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Packetbeat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thresholds do they fire at?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HTTP response code &gt;=400 in 5 minutes &amp; HTTP request size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&gt;= 3500 in 1 minute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wpscan -–url http://192.168.1.110/wordpress --wp-content-dir -at -eu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wp scan is the best performing exploit to use against wordpress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4979050" y="1968175"/>
            <a:ext cx="9202850" cy="63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5">
            <a:alphaModFix amt="70000"/>
          </a:blip>
          <a:srcRect b="0" l="0" r="1826" t="0"/>
          <a:stretch/>
        </p:blipFill>
        <p:spPr>
          <a:xfrm>
            <a:off x="14979050" y="8350525"/>
            <a:ext cx="9202849" cy="44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</a:t>
            </a:r>
            <a:r>
              <a:rPr lang="en-US">
                <a:solidFill>
                  <a:schemeClr val="lt1"/>
                </a:solidFill>
              </a:rPr>
              <a:t> Weak Passwords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31"/>
          <p:cNvSpPr txBox="1"/>
          <p:nvPr>
            <p:ph idx="3" type="body"/>
          </p:nvPr>
        </p:nvSpPr>
        <p:spPr>
          <a:xfrm>
            <a:off x="0" y="1820900"/>
            <a:ext cx="23646300" cy="11308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  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There was no alert that was set off since we ran John on our local machine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To use John the Ripper without triggering any alerts,  you would make a copy of the hashed passwords to your local machine and run John the Ripper there</a:t>
            </a:r>
            <a:endParaRPr sz="3600">
              <a:solidFill>
                <a:srgbClr val="FF0000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 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We can use Hashcat rather than John the Ripper to crack the password. Hashcat can be configured to use the GPUs (rather than CPU) of the machine </a:t>
            </a:r>
            <a:endParaRPr sz="36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88"/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7190237" y="4619350"/>
            <a:ext cx="9265825" cy="1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-32691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>
                <a:solidFill>
                  <a:schemeClr val="lt1"/>
                </a:solidFill>
              </a:rPr>
              <a:t>This document contains the following resources: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 flipH="1">
            <a:off x="1737125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9060000" dist="514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22" name="Google Shape;122;p19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Network Topology &amp; Critical Vulnerabilities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3" name="Google Shape;123;p19"/>
          <p:cNvSpPr/>
          <p:nvPr/>
        </p:nvSpPr>
        <p:spPr>
          <a:xfrm flipH="1">
            <a:off x="9131525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20000" dist="419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Exploits Used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 flipH="1">
            <a:off x="16876500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660000" dist="3810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Methods Used to </a:t>
            </a:r>
            <a:r>
              <a:rPr b="1" lang="en-US">
                <a:solidFill>
                  <a:schemeClr val="lt1"/>
                </a:solidFill>
              </a:rPr>
              <a:t>Avoid Detection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1218875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15540000" dist="400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01</a:t>
            </a:r>
            <a:endParaRPr sz="5400"/>
          </a:p>
        </p:txBody>
      </p:sp>
      <p:sp>
        <p:nvSpPr>
          <p:cNvPr id="128" name="Google Shape;128;p19"/>
          <p:cNvSpPr/>
          <p:nvPr/>
        </p:nvSpPr>
        <p:spPr>
          <a:xfrm>
            <a:off x="8605450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02</a:t>
            </a:r>
            <a:endParaRPr sz="5400"/>
          </a:p>
        </p:txBody>
      </p:sp>
      <p:sp>
        <p:nvSpPr>
          <p:cNvPr id="129" name="Google Shape;129;p19"/>
          <p:cNvSpPr/>
          <p:nvPr/>
        </p:nvSpPr>
        <p:spPr>
          <a:xfrm>
            <a:off x="16358550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03</a:t>
            </a:r>
            <a:endParaRPr sz="5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3" type="subTitle"/>
          </p:nvPr>
        </p:nvSpPr>
        <p:spPr>
          <a:xfrm>
            <a:off x="18770000" y="2427925"/>
            <a:ext cx="4874700" cy="10092900"/>
          </a:xfrm>
          <a:prstGeom prst="rect">
            <a:avLst/>
          </a:prstGeom>
          <a:gradFill>
            <a:gsLst>
              <a:gs pos="0">
                <a:srgbClr val="999999"/>
              </a:gs>
              <a:gs pos="50000">
                <a:srgbClr val="D9D9D9"/>
              </a:gs>
              <a:gs pos="100000">
                <a:schemeClr val="lt1"/>
              </a:gs>
            </a:gsLst>
            <a:lin ang="10800025" scaled="0"/>
          </a:gra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 fontScale="4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962"/>
              <a:buFont typeface="Arial"/>
              <a:buNone/>
            </a:pPr>
            <a:r>
              <a:rPr lang="en-US" sz="675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67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Address Range: </a:t>
            </a:r>
            <a:r>
              <a:rPr b="1" lang="en-US" sz="6550">
                <a:solidFill>
                  <a:srgbClr val="FF0000"/>
                </a:solidFill>
              </a:rPr>
              <a:t>192.168.1.0/24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Netmask: </a:t>
            </a:r>
            <a:r>
              <a:rPr b="1" lang="en-US" sz="6550">
                <a:solidFill>
                  <a:srgbClr val="FF0000"/>
                </a:solidFill>
              </a:rPr>
              <a:t>255.255.255.0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Gateway: </a:t>
            </a:r>
            <a:r>
              <a:rPr b="1" lang="en-US" sz="6550">
                <a:solidFill>
                  <a:srgbClr val="FF0000"/>
                </a:solidFill>
              </a:rPr>
              <a:t>192.168.1.1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962"/>
              <a:buFont typeface="Arial"/>
              <a:buNone/>
            </a:pPr>
            <a:r>
              <a:rPr lang="en-US" sz="675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675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b="1" lang="en-US" sz="6550">
                <a:solidFill>
                  <a:srgbClr val="FF0000"/>
                </a:solidFill>
              </a:rPr>
              <a:t>192.168.1.1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b="1" lang="en-US" sz="6550">
                <a:solidFill>
                  <a:srgbClr val="FF0000"/>
                </a:solidFill>
              </a:rPr>
              <a:t>Window 10 Pro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</a:t>
            </a:r>
            <a:r>
              <a:rPr b="1" lang="en-US" sz="6550"/>
              <a:t>stname:</a:t>
            </a:r>
            <a:r>
              <a:rPr b="1" lang="en-US" sz="6550">
                <a:solidFill>
                  <a:srgbClr val="FF0000"/>
                </a:solidFill>
              </a:rPr>
              <a:t>ML-REFVM-683327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b="1" lang="en-US" sz="6550">
                <a:solidFill>
                  <a:srgbClr val="FF0000"/>
                </a:solidFill>
              </a:rPr>
              <a:t>192.168.1.90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b="1" lang="en-US" sz="6550">
                <a:solidFill>
                  <a:srgbClr val="FF0000"/>
                </a:solidFill>
              </a:rPr>
              <a:t>Kali Linux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Hostname: </a:t>
            </a:r>
            <a:r>
              <a:rPr b="1" lang="en-US" sz="6550">
                <a:solidFill>
                  <a:srgbClr val="FF0000"/>
                </a:solidFill>
              </a:rPr>
              <a:t>Kali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b="1" lang="en-US" sz="6550">
                <a:solidFill>
                  <a:srgbClr val="FF0000"/>
                </a:solidFill>
              </a:rPr>
              <a:t>192.168.1.110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b="1" lang="en-US" sz="6550">
                <a:solidFill>
                  <a:srgbClr val="FF0000"/>
                </a:solidFill>
              </a:rPr>
              <a:t>Linux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</a:t>
            </a:r>
            <a:r>
              <a:rPr b="1" lang="en-US" sz="6550"/>
              <a:t>o</a:t>
            </a:r>
            <a:r>
              <a:rPr b="1" lang="en-US" sz="6550"/>
              <a:t>stname: </a:t>
            </a:r>
            <a:r>
              <a:rPr b="1" lang="en-US" sz="6550">
                <a:solidFill>
                  <a:srgbClr val="FF0000"/>
                </a:solidFill>
              </a:rPr>
              <a:t>Target1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</a:t>
            </a:r>
            <a:r>
              <a:rPr b="1" lang="en-US" sz="6550">
                <a:solidFill>
                  <a:srgbClr val="FF0000"/>
                </a:solidFill>
              </a:rPr>
              <a:t> 192.168.1.100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</a:t>
            </a:r>
            <a:r>
              <a:rPr b="1" lang="en-US" sz="6550">
                <a:solidFill>
                  <a:srgbClr val="FF0000"/>
                </a:solidFill>
              </a:rPr>
              <a:t> Linux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Hostname: </a:t>
            </a:r>
            <a:r>
              <a:rPr b="1" lang="en-US" sz="6550">
                <a:solidFill>
                  <a:srgbClr val="FF0000"/>
                </a:solidFill>
              </a:rPr>
              <a:t>ELK</a:t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305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710475" y="257975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2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10475" y="2427925"/>
            <a:ext cx="17544624" cy="1009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-32704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Critical Vulnerabilities</a:t>
            </a:r>
            <a:r>
              <a:rPr lang="en-US">
                <a:solidFill>
                  <a:schemeClr val="lt1"/>
                </a:solidFill>
              </a:rPr>
              <a:t>: Target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3" type="body"/>
          </p:nvPr>
        </p:nvSpPr>
        <p:spPr>
          <a:xfrm>
            <a:off x="71742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Our assessment uncovered the following critical </a:t>
            </a:r>
            <a:r>
              <a:rPr lang="en-US" sz="4400">
                <a:solidFill>
                  <a:schemeClr val="lt1"/>
                </a:solidFill>
              </a:rPr>
              <a:t>vulnerabilities</a:t>
            </a:r>
            <a:r>
              <a:rPr lang="en-US" sz="4400">
                <a:solidFill>
                  <a:schemeClr val="lt1"/>
                </a:solidFill>
              </a:rPr>
              <a:t> in Target 1.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53" name="Google Shape;153;p22"/>
          <p:cNvGraphicFramePr/>
          <p:nvPr/>
        </p:nvGraphicFramePr>
        <p:xfrm>
          <a:off x="1191025" y="3355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{88ABA0B3-0A0E-4B1F-A107-7EA32FF92EF8}</a:tableStyleId>
              </a:tblPr>
              <a:tblGrid>
                <a:gridCol w="7331875"/>
                <a:gridCol w="7331875"/>
                <a:gridCol w="7331875"/>
              </a:tblGrid>
              <a:tr h="93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scanning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Nmap to detect open ports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vulnerable ports and services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Enumerate Wordpress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WPScan to enumerate </a:t>
                      </a: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Enumerate user account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a password that can be easily guessed or cracked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the machine using SSH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Python to gain root access by escalating </a:t>
                      </a: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root access to the machine</a:t>
                      </a:r>
                      <a:endParaRPr sz="3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" name="Google Shape;161;p23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Port Scanning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4"/>
          <p:cNvSpPr txBox="1"/>
          <p:nvPr>
            <p:ph idx="3" type="body"/>
          </p:nvPr>
        </p:nvSpPr>
        <p:spPr>
          <a:xfrm>
            <a:off x="889425" y="1851600"/>
            <a:ext cx="22942800" cy="11367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We exploited the vulnerability by using Nmap</a:t>
            </a:r>
            <a:endParaRPr sz="3600">
              <a:solidFill>
                <a:srgbClr val="1155CC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The exploit </a:t>
            </a:r>
            <a:r>
              <a:rPr lang="en-US" sz="3600">
                <a:solidFill>
                  <a:srgbClr val="FF0000"/>
                </a:solidFill>
              </a:rPr>
              <a:t>achieved</a:t>
            </a:r>
            <a:r>
              <a:rPr lang="en-US" sz="3600">
                <a:solidFill>
                  <a:srgbClr val="FF0000"/>
                </a:solidFill>
              </a:rPr>
              <a:t> displaying all vulnerable ports and services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750">
              <a:solidFill>
                <a:schemeClr val="dk1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190125" y="6617325"/>
            <a:ext cx="13997399" cy="61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-32716" y="-98675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Enumerating Wordpress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5"/>
          <p:cNvSpPr txBox="1"/>
          <p:nvPr>
            <p:ph idx="3" type="body"/>
          </p:nvPr>
        </p:nvSpPr>
        <p:spPr>
          <a:xfrm>
            <a:off x="717425" y="1851600"/>
            <a:ext cx="22942800" cy="11367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 </a:t>
            </a:r>
            <a:r>
              <a:rPr lang="en-US" sz="3600">
                <a:solidFill>
                  <a:srgbClr val="FF0000"/>
                </a:solidFill>
              </a:rPr>
              <a:t>We exploited the vulnerability by using WPScan</a:t>
            </a:r>
            <a:endParaRPr sz="3600">
              <a:solidFill>
                <a:srgbClr val="1155CC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The exploit achieved displaying valid usernames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88025" y="6552100"/>
            <a:ext cx="11339099" cy="65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2189975" y="6552100"/>
            <a:ext cx="10758126" cy="65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Weak Password</a:t>
            </a:r>
            <a:r>
              <a:rPr lang="en-US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26"/>
          <p:cNvSpPr txBox="1"/>
          <p:nvPr>
            <p:ph idx="3" type="body"/>
          </p:nvPr>
        </p:nvSpPr>
        <p:spPr>
          <a:xfrm>
            <a:off x="703375" y="1756425"/>
            <a:ext cx="22942800" cy="11328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We exploited the vulnerability by using password guessing and John the Ripper to gain login credentials to SSH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rgbClr val="FF0000"/>
                </a:solidFill>
              </a:rPr>
              <a:t>The exploit granted us a user shell on the target machine</a:t>
            </a:r>
            <a:endParaRPr sz="3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00">
              <a:solidFill>
                <a:srgbClr val="FF0000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3938" y="8450200"/>
            <a:ext cx="10579675" cy="19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